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Roboto"/>
      <p:regular r:id="rId65"/>
      <p:bold r:id="rId66"/>
      <p:italic r:id="rId67"/>
      <p:boldItalic r:id="rId68"/>
    </p:embeddedFont>
    <p:embeddedFont>
      <p:font typeface="Montserrat"/>
      <p:regular r:id="rId69"/>
      <p:bold r:id="rId70"/>
      <p:italic r:id="rId71"/>
      <p:boldItalic r:id="rId72"/>
    </p:embeddedFont>
    <p:embeddedFont>
      <p:font typeface="Fira Code"/>
      <p:regular r:id="rId73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FiraCode-regular.fntdata"/><Relationship Id="rId72" Type="http://schemas.openxmlformats.org/officeDocument/2006/relationships/font" Target="fonts/Montserrat-boldItalic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74" Type="http://schemas.openxmlformats.org/officeDocument/2006/relationships/font" Target="fonts/FiraCode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-italic.fntdata"/><Relationship Id="rId70" Type="http://schemas.openxmlformats.org/officeDocument/2006/relationships/font" Target="fonts/Montserrat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Roboto-bold.fntdata"/><Relationship Id="rId21" Type="http://schemas.openxmlformats.org/officeDocument/2006/relationships/slide" Target="slides/slide16.xml"/><Relationship Id="rId65" Type="http://schemas.openxmlformats.org/officeDocument/2006/relationships/font" Target="fonts/Roboto-regular.fntdata"/><Relationship Id="rId24" Type="http://schemas.openxmlformats.org/officeDocument/2006/relationships/slide" Target="slides/slide19.xml"/><Relationship Id="rId68" Type="http://schemas.openxmlformats.org/officeDocument/2006/relationships/font" Target="fonts/Roboto-boldItalic.fntdata"/><Relationship Id="rId23" Type="http://schemas.openxmlformats.org/officeDocument/2006/relationships/slide" Target="slides/slide18.xml"/><Relationship Id="rId67" Type="http://schemas.openxmlformats.org/officeDocument/2006/relationships/font" Target="fonts/Roboto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actjs.org/docs/react-component.html" TargetMode="Externa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actjs.org/docs/react-component.html" TargetMode="Externa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actjs.org/docs/react-component.html" TargetMode="Externa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actjs.org/docs/react-component.html" TargetMode="Externa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actjs.org/docs/react-component.html" TargetMode="Externa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eactjs.org/docs/react-component.html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6e951c9624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6e951c9624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6d7b86e5db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6d7b86e5db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qualquer expressão válida em javascript pode ser colocada entre os curly braces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e951c962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e951c962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qualquer expressão válida em javascript pode ser colocada entre os curly braces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6e951c962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6e951c962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qualquer expressão válida em javascript pode ser colocada entre os curly braces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e951c9624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e951c9624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qualquer expressão válida em javascript pode ser colocada entre os curly braces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d7b86e5db_1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d7b86e5db_1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ea6799535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ea679953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6ea679953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6ea679953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6ea6799535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6ea6799535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a6799535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ea6799535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a forma mais simples de criar um componente em React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Regra para ser um componente: aceitar props e retornar um elemento de React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They accept arbitrary inputs (called “props”)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7a79f9a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d7a79f9a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ea679953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ea679953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É a forma mais simples de criar um componente em React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Regra para ser um componente: aceitar props e retornar um elemento de React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6d7b86e5db_1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6d7b86e5db_1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dos sideeffects, re render dos componentes causados por atualizações de valores 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ea6799535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ea6799535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pt-BR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render</a:t>
            </a: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method will be called each time an update happens, but as long as we render </a:t>
            </a:r>
            <a:r>
              <a:rPr lang="pt-BR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&lt;Clock /&gt;</a:t>
            </a: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into the same DOM node, only a single instance of the </a:t>
            </a:r>
            <a:r>
              <a:rPr lang="pt-BR" sz="10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Clock</a:t>
            </a:r>
            <a:r>
              <a:rPr lang="pt-BR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class will be used. This lets us use additional features such as local state and lifecycle methods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6ea6799535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6ea6799535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dos sideeffects, re render dos componentes causados por atualizações de valores 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ea679953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ea679953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dos sideeffects, re render dos componentes causados por atualizações de valores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6ea6799535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6ea679953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dos sideeffects, re render dos componentes causados por atualizações de valores 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6ea6799535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6ea6799535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6ea6799535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6ea6799535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6ea6799535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6ea6799535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Falar dos sideeffects, re render dos componentes causados por atualizações de valores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ea6799535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ea6799535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https://reactjs.org/docs/react-component.html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6d7b86e5db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6d7b86e5db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6ea6799535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6ea6799535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https://reactjs.org/docs/react-component.html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6d7b86e5db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6d7b86e5db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6ea6799535_0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6ea6799535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https://reactjs.org/docs/react-component.html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6ea6799535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6ea6799535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https://reactjs.org/docs/react-component.html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ea6799535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ea6799535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https://reactjs.org/docs/react-component.html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ea679953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ea679953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https://reactjs.org/docs/react-component.html</a:t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6d7b86e5db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6d7b86e5db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6d7b86e5db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6d7b86e5db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6d7b86e5db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6d7b86e5db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6d7b86e5db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6d7b86e5db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e951c962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e951c962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6ea6799535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6ea6799535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d7b86e5db_1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d7b86e5db_1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d7b86e5db_1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d7b86e5db_1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6d7b86e5db_1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6d7b86e5db_1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d7b86e5db_1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d7b86e5db_1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Peças de dados da aplicação: </a:t>
            </a:r>
            <a:br>
              <a:rPr lang="pt-BR"/>
            </a:br>
            <a:r>
              <a:rPr lang="pt-BR"/>
              <a:t>- lista original de produtos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</a:t>
            </a:r>
            <a:r>
              <a:rPr lang="pt-BR"/>
              <a:t>texto que o usuário digitou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-o valor do checkbox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-a lista de produtos filtrados 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6ea6799535_0_1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6ea6799535_0_1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Peças de dados da aplicação: </a:t>
            </a:r>
            <a:br>
              <a:rPr lang="pt-BR"/>
            </a:br>
            <a:r>
              <a:rPr lang="pt-BR"/>
              <a:t>- lista original de produtos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texto que o usuário digitou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-o valor do checkbox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-a lista de produtos filtrados 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6d7b86e5db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6d7b86e5db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6ea6799535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6ea6799535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Peças de dados da aplicação: </a:t>
            </a:r>
            <a:br>
              <a:rPr lang="pt-BR"/>
            </a:br>
            <a:r>
              <a:rPr lang="pt-BR"/>
              <a:t>- lista original de produtos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texto que o usuário digitou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-o valor do checkbox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-a lista de produtos filtrados </a:t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d7b86e5db_1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d7b86e5db_1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rgbClr val="1A1A1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d7b86e5db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d7b86e5db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6e951c962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6e951c962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g6ea6799535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3" name="Google Shape;373;g6ea6799535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380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Roboto"/>
              <a:buChar char="●"/>
            </a:pPr>
            <a:r>
              <a:rPr lang="pt-BR" sz="11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ProductTable</a:t>
            </a:r>
            <a:r>
              <a:rPr lang="pt-BR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 needs to filter the product list based on state and </a:t>
            </a:r>
            <a:r>
              <a:rPr lang="pt-BR" sz="11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SearchBar</a:t>
            </a:r>
            <a:r>
              <a:rPr lang="pt-BR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 needs to display the search text and checked state.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Roboto"/>
              <a:buChar char="●"/>
            </a:pPr>
            <a:r>
              <a:rPr lang="pt-BR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The common owner component is </a:t>
            </a:r>
            <a:r>
              <a:rPr lang="pt-BR" sz="11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FilterableProductTable</a:t>
            </a:r>
            <a:r>
              <a:rPr lang="pt-BR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  <a:endParaRPr sz="1200">
              <a:solidFill>
                <a:srgbClr val="1A1A1A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200"/>
              <a:buFont typeface="Roboto"/>
              <a:buChar char="●"/>
            </a:pPr>
            <a:r>
              <a:rPr lang="pt-BR" sz="1200">
                <a:solidFill>
                  <a:srgbClr val="1A1A1A"/>
                </a:solidFill>
                <a:latin typeface="Roboto"/>
                <a:ea typeface="Roboto"/>
                <a:cs typeface="Roboto"/>
                <a:sym typeface="Roboto"/>
              </a:rPr>
              <a:t>It conceptually makes sense for the filter text and checked value to live in </a:t>
            </a:r>
            <a:r>
              <a:rPr lang="pt-BR" sz="1150">
                <a:solidFill>
                  <a:srgbClr val="1A1A1A"/>
                </a:solidFill>
                <a:latin typeface="Courier New"/>
                <a:ea typeface="Courier New"/>
                <a:cs typeface="Courier New"/>
                <a:sym typeface="Courier New"/>
              </a:rPr>
              <a:t>FilterableProductTable</a:t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6ea6799535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6ea6799535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6ea6799535_0_2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6ea6799535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6ea6799535_0_2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6ea6799535_0_2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6ea6799535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6ea6799535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6e951c962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6e951c962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6ea6799535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6ea6799535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6ea6799535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6ea6799535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6ea6799535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6ea6799535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6ea6799535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6ea6799535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e951c962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e951c962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6d7b86e5db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6d7b86e5db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ea67995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ea67995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6ea6799535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6ea679953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20000"/>
          </a:blip>
          <a:srcRect b="2952" l="1700" r="3324" t="8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25BCC6"/>
              </a:buClr>
              <a:buSzPts val="1800"/>
              <a:buChar char="●"/>
              <a:defRPr b="1" sz="2400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5151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reactjs.org/docs/faq-state.html#why-doesnt-react-update-thisstate-synchronously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reactjs.org/docs/faq-state.html#why-doesnt-react-update-thisstate-synchronously" TargetMode="External"/><Relationship Id="rId4" Type="http://schemas.openxmlformats.org/officeDocument/2006/relationships/image" Target="../media/image19.png"/><Relationship Id="rId5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://projects.wojtekmaj.pl/react-lifecycle-methods-diagram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7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2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medium.com/@Zwenza/functional-vs-class-components-in-react-231e3fbd7108" TargetMode="External"/><Relationship Id="rId4" Type="http://schemas.openxmlformats.org/officeDocument/2006/relationships/hyperlink" Target="https://codepen.io/gaearon/pen/BwWzwm" TargetMode="External"/><Relationship Id="rId5" Type="http://schemas.openxmlformats.org/officeDocument/2006/relationships/hyperlink" Target="https://reactjs.org/docs/thinking-in-react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616275" y="1885125"/>
            <a:ext cx="7861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C6255A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LET'S </a:t>
            </a: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REACT</a:t>
            </a:r>
            <a:r>
              <a:rPr b="1" lang="pt-BR" sz="4800">
                <a:solidFill>
                  <a:srgbClr val="C6255A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1" sz="4800">
              <a:solidFill>
                <a:srgbClr val="C625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8451" l="5442" r="9782" t="26791"/>
          <a:stretch/>
        </p:blipFill>
        <p:spPr>
          <a:xfrm>
            <a:off x="3507084" y="2727951"/>
            <a:ext cx="1963930" cy="70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JSX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311700" y="1945825"/>
            <a:ext cx="79500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Uma sintaxe de javascript com HTML que é utilizada para descrever como a UI deve ser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3"/>
          <p:cNvSpPr txBox="1"/>
          <p:nvPr>
            <p:ph idx="1" type="body"/>
          </p:nvPr>
        </p:nvSpPr>
        <p:spPr>
          <a:xfrm>
            <a:off x="311700" y="1084125"/>
            <a:ext cx="30804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permite incorporar expressões</a:t>
            </a:r>
            <a:endParaRPr/>
          </a:p>
        </p:txBody>
      </p:sp>
      <p:pic>
        <p:nvPicPr>
          <p:cNvPr id="113" name="Google Shape;113;p23"/>
          <p:cNvPicPr preferRelativeResize="0"/>
          <p:nvPr/>
        </p:nvPicPr>
        <p:blipFill rotWithShape="1">
          <a:blip r:embed="rId3">
            <a:alphaModFix/>
          </a:blip>
          <a:srcRect b="70748" l="39764" r="29672" t="8690"/>
          <a:stretch/>
        </p:blipFill>
        <p:spPr>
          <a:xfrm>
            <a:off x="3440572" y="950512"/>
            <a:ext cx="5134100" cy="215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11700" y="1084125"/>
            <a:ext cx="30285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ser utilizada dentro de funções, em loops e ifs</a:t>
            </a:r>
            <a:endParaRPr/>
          </a:p>
        </p:txBody>
      </p:sp>
      <p:pic>
        <p:nvPicPr>
          <p:cNvPr id="119" name="Google Shape;119;p24"/>
          <p:cNvPicPr preferRelativeResize="0"/>
          <p:nvPr/>
        </p:nvPicPr>
        <p:blipFill rotWithShape="1">
          <a:blip r:embed="rId3">
            <a:alphaModFix/>
          </a:blip>
          <a:srcRect b="72633" l="40119" r="24817" t="8307"/>
          <a:stretch/>
        </p:blipFill>
        <p:spPr>
          <a:xfrm>
            <a:off x="3739925" y="1190375"/>
            <a:ext cx="4894776" cy="166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11700" y="1084125"/>
            <a:ext cx="30285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receber atributos</a:t>
            </a:r>
            <a:endParaRPr/>
          </a:p>
        </p:txBody>
      </p:sp>
      <p:pic>
        <p:nvPicPr>
          <p:cNvPr id="125" name="Google Shape;125;p25"/>
          <p:cNvPicPr preferRelativeResize="0"/>
          <p:nvPr/>
        </p:nvPicPr>
        <p:blipFill rotWithShape="1">
          <a:blip r:embed="rId3">
            <a:alphaModFix/>
          </a:blip>
          <a:srcRect b="60553" l="40179" r="23210" t="33692"/>
          <a:stretch/>
        </p:blipFill>
        <p:spPr>
          <a:xfrm>
            <a:off x="2807175" y="1190725"/>
            <a:ext cx="5910426" cy="58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 rotWithShape="1">
          <a:blip r:embed="rId4">
            <a:alphaModFix/>
          </a:blip>
          <a:srcRect b="45712" l="39611" r="27989" t="47916"/>
          <a:stretch/>
        </p:blipFill>
        <p:spPr>
          <a:xfrm>
            <a:off x="2807175" y="2105375"/>
            <a:ext cx="5241200" cy="644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idx="1" type="body"/>
          </p:nvPr>
        </p:nvSpPr>
        <p:spPr>
          <a:xfrm>
            <a:off x="311700" y="1084125"/>
            <a:ext cx="3028500" cy="19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podem conter children</a:t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 rotWithShape="1">
          <a:blip r:embed="rId3">
            <a:alphaModFix/>
          </a:blip>
          <a:srcRect b="21205" l="39551" r="33470" t="59409"/>
          <a:stretch/>
        </p:blipFill>
        <p:spPr>
          <a:xfrm>
            <a:off x="3548286" y="1084125"/>
            <a:ext cx="4331340" cy="1945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Props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38" name="Google Shape;138;p27"/>
          <p:cNvSpPr txBox="1"/>
          <p:nvPr>
            <p:ph idx="1" type="body"/>
          </p:nvPr>
        </p:nvSpPr>
        <p:spPr>
          <a:xfrm>
            <a:off x="311700" y="1720050"/>
            <a:ext cx="77280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São propriedades de um componente que herdam valores para renderizar nos componentes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28"/>
          <p:cNvPicPr preferRelativeResize="0"/>
          <p:nvPr/>
        </p:nvPicPr>
        <p:blipFill rotWithShape="1">
          <a:blip r:embed="rId3">
            <a:alphaModFix/>
          </a:blip>
          <a:srcRect b="36138" l="39338" r="23827" t="34670"/>
          <a:stretch/>
        </p:blipFill>
        <p:spPr>
          <a:xfrm>
            <a:off x="1415562" y="1008273"/>
            <a:ext cx="6312874" cy="3126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49" name="Google Shape;149;p29"/>
          <p:cNvSpPr txBox="1"/>
          <p:nvPr>
            <p:ph idx="1" type="body"/>
          </p:nvPr>
        </p:nvSpPr>
        <p:spPr>
          <a:xfrm>
            <a:off x="311700" y="1720050"/>
            <a:ext cx="77280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Props são somente para leitura!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componente que recebe props nunca deve alterá-las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55" name="Google Shape;155;p30"/>
          <p:cNvSpPr txBox="1"/>
          <p:nvPr>
            <p:ph idx="1" type="body"/>
          </p:nvPr>
        </p:nvSpPr>
        <p:spPr>
          <a:xfrm>
            <a:off x="311700" y="1720050"/>
            <a:ext cx="7728000" cy="8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56" name="Google Shape;156;p30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6255A"/>
                </a:solidFill>
              </a:rPr>
              <a:t>{ </a:t>
            </a:r>
            <a:r>
              <a:rPr lang="pt-BR" sz="4800"/>
              <a:t>revisão 1 </a:t>
            </a:r>
            <a:r>
              <a:rPr lang="pt-BR" sz="4800">
                <a:solidFill>
                  <a:srgbClr val="C6255A"/>
                </a:solidFill>
              </a:rPr>
              <a:t>}</a:t>
            </a:r>
            <a:endParaRPr sz="48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Function Components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62" name="Google Shape;162;p31"/>
          <p:cNvSpPr txBox="1"/>
          <p:nvPr>
            <p:ph idx="1" type="body"/>
          </p:nvPr>
        </p:nvSpPr>
        <p:spPr>
          <a:xfrm>
            <a:off x="320250" y="1233000"/>
            <a:ext cx="64668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que são simplesmente uma função Javascript. </a:t>
            </a:r>
            <a:endParaRPr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63" name="Google Shape;163;p31"/>
          <p:cNvPicPr preferRelativeResize="0"/>
          <p:nvPr/>
        </p:nvPicPr>
        <p:blipFill rotWithShape="1">
          <a:blip r:embed="rId3">
            <a:alphaModFix/>
          </a:blip>
          <a:srcRect b="26279" l="39339" r="30439" t="63616"/>
          <a:stretch/>
        </p:blipFill>
        <p:spPr>
          <a:xfrm>
            <a:off x="1439125" y="2682775"/>
            <a:ext cx="5696676" cy="1190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6255A"/>
                </a:solidFill>
              </a:rPr>
              <a:t>{</a:t>
            </a:r>
            <a:r>
              <a:rPr lang="pt-BR" sz="4800"/>
              <a:t>o que é React?</a:t>
            </a:r>
            <a:r>
              <a:rPr lang="pt-BR" sz="4800">
                <a:solidFill>
                  <a:srgbClr val="C6255A"/>
                </a:solidFill>
              </a:rPr>
              <a:t>}</a:t>
            </a:r>
            <a:endParaRPr sz="48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69" name="Google Shape;169;p32"/>
          <p:cNvSpPr txBox="1"/>
          <p:nvPr>
            <p:ph idx="1" type="body"/>
          </p:nvPr>
        </p:nvSpPr>
        <p:spPr>
          <a:xfrm>
            <a:off x="320250" y="1233000"/>
            <a:ext cx="6466800" cy="9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mais fácil de testar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menor quantidade de código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melhoria de performance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Class Components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75" name="Google Shape;175;p33"/>
          <p:cNvSpPr txBox="1"/>
          <p:nvPr>
            <p:ph idx="1" type="body"/>
          </p:nvPr>
        </p:nvSpPr>
        <p:spPr>
          <a:xfrm>
            <a:off x="320250" y="1233000"/>
            <a:ext cx="7559400" cy="23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que estendem a classe Component do React.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Normalmente contém lógica, gerenciam estado e aceitam métodos do lifecycle do React.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Google Shape;180;p34"/>
          <p:cNvPicPr preferRelativeResize="0"/>
          <p:nvPr/>
        </p:nvPicPr>
        <p:blipFill rotWithShape="1">
          <a:blip r:embed="rId3">
            <a:alphaModFix/>
          </a:blip>
          <a:srcRect b="25857" l="39682" r="34614" t="19980"/>
          <a:stretch/>
        </p:blipFill>
        <p:spPr>
          <a:xfrm>
            <a:off x="507851" y="296263"/>
            <a:ext cx="3455651" cy="4550976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34"/>
          <p:cNvSpPr/>
          <p:nvPr/>
        </p:nvSpPr>
        <p:spPr>
          <a:xfrm>
            <a:off x="586325" y="612950"/>
            <a:ext cx="2664900" cy="14658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34"/>
          <p:cNvSpPr/>
          <p:nvPr/>
        </p:nvSpPr>
        <p:spPr>
          <a:xfrm>
            <a:off x="657375" y="2311075"/>
            <a:ext cx="1314900" cy="2607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3" name="Google Shape;183;p34"/>
          <p:cNvPicPr preferRelativeResize="0"/>
          <p:nvPr/>
        </p:nvPicPr>
        <p:blipFill rotWithShape="1">
          <a:blip r:embed="rId4">
            <a:alphaModFix/>
          </a:blip>
          <a:srcRect b="14921" l="39661" r="25539" t="69045"/>
          <a:stretch/>
        </p:blipFill>
        <p:spPr>
          <a:xfrm>
            <a:off x="4370650" y="1439200"/>
            <a:ext cx="4503899" cy="1296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4"/>
          <p:cNvSpPr/>
          <p:nvPr/>
        </p:nvSpPr>
        <p:spPr>
          <a:xfrm>
            <a:off x="6504050" y="2010425"/>
            <a:ext cx="1686600" cy="260700"/>
          </a:xfrm>
          <a:prstGeom prst="rect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Class Components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90" name="Google Shape;190;p35"/>
          <p:cNvSpPr txBox="1"/>
          <p:nvPr>
            <p:ph idx="1" type="body"/>
          </p:nvPr>
        </p:nvSpPr>
        <p:spPr>
          <a:xfrm>
            <a:off x="320250" y="1233000"/>
            <a:ext cx="7559400" cy="23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que estendem a classe Component do React.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Normalmente contém lógica, gerenciam estado e aceitam métodos do lifecycle do React.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91" name="Google Shape;191;p35"/>
          <p:cNvSpPr/>
          <p:nvPr/>
        </p:nvSpPr>
        <p:spPr>
          <a:xfrm>
            <a:off x="204325" y="2741100"/>
            <a:ext cx="1448100" cy="479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State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97" name="Google Shape;197;p36"/>
          <p:cNvSpPr txBox="1"/>
          <p:nvPr>
            <p:ph idx="1" type="body"/>
          </p:nvPr>
        </p:nvSpPr>
        <p:spPr>
          <a:xfrm>
            <a:off x="320250" y="1233000"/>
            <a:ext cx="82257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São propriedades com valores dinâmicos que podem ser alterados com o método </a:t>
            </a:r>
            <a:r>
              <a:rPr lang="pt-BR" sz="1800">
                <a:solidFill>
                  <a:srgbClr val="FFFF00"/>
                </a:solidFill>
              </a:rPr>
              <a:t>setState()</a:t>
            </a:r>
            <a:r>
              <a:rPr lang="pt-BR" sz="1800"/>
              <a:t>.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Elas são definidas no </a:t>
            </a:r>
            <a:r>
              <a:rPr lang="pt-BR" sz="1800">
                <a:solidFill>
                  <a:srgbClr val="FFFF00"/>
                </a:solidFill>
              </a:rPr>
              <a:t>constructor() da classe</a:t>
            </a:r>
            <a:r>
              <a:rPr lang="pt-BR" sz="1800"/>
              <a:t> de um componente e controladas por ele.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19064" l="39681" r="13617" t="21450"/>
          <a:stretch/>
        </p:blipFill>
        <p:spPr>
          <a:xfrm>
            <a:off x="2089088" y="595175"/>
            <a:ext cx="4965826" cy="3953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8"/>
          <p:cNvSpPr txBox="1"/>
          <p:nvPr>
            <p:ph idx="1" type="body"/>
          </p:nvPr>
        </p:nvSpPr>
        <p:spPr>
          <a:xfrm>
            <a:off x="320250" y="1233000"/>
            <a:ext cx="82257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 cada mudança de estado o componente vai renderizar novamente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55A"/>
                </a:solidFill>
              </a:rPr>
              <a:t>ATENÇÃO:</a:t>
            </a:r>
            <a:endParaRPr sz="1800">
              <a:solidFill>
                <a:srgbClr val="C6255A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00"/>
                </a:solidFill>
              </a:rPr>
              <a:t>setState()</a:t>
            </a:r>
            <a:r>
              <a:rPr lang="pt-BR" sz="1800"/>
              <a:t> é um método assíncrono, ele </a:t>
            </a:r>
            <a:r>
              <a:rPr lang="pt-BR" sz="1800">
                <a:solidFill>
                  <a:srgbClr val="FFFF00"/>
                </a:solidFill>
              </a:rPr>
              <a:t>agenda </a:t>
            </a:r>
            <a:r>
              <a:rPr lang="pt-BR" sz="1800">
                <a:solidFill>
                  <a:srgbClr val="25BCC6"/>
                </a:solidFill>
              </a:rPr>
              <a:t>um update no estado do componente</a:t>
            </a:r>
            <a:r>
              <a:rPr lang="pt-BR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08" name="Google Shape;208;p38"/>
          <p:cNvSpPr txBox="1"/>
          <p:nvPr/>
        </p:nvSpPr>
        <p:spPr>
          <a:xfrm>
            <a:off x="320250" y="4519775"/>
            <a:ext cx="7638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100" u="sng">
                <a:solidFill>
                  <a:srgbClr val="FFFFFF"/>
                </a:solidFill>
                <a:hlinkClick r:id="rId3"/>
              </a:rPr>
              <a:t>https://reactjs.org/docs/faq-state.html#why-doesnt-react-update-thisstate-synchronously</a:t>
            </a:r>
            <a:endParaRPr i="1" sz="9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 txBox="1"/>
          <p:nvPr>
            <p:ph idx="1" type="body"/>
          </p:nvPr>
        </p:nvSpPr>
        <p:spPr>
          <a:xfrm>
            <a:off x="320250" y="1233000"/>
            <a:ext cx="82257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14" name="Google Shape;214;p39"/>
          <p:cNvSpPr txBox="1"/>
          <p:nvPr/>
        </p:nvSpPr>
        <p:spPr>
          <a:xfrm>
            <a:off x="320250" y="4519775"/>
            <a:ext cx="7638300" cy="3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rgbClr val="FFFFFF"/>
                </a:solidFill>
                <a:hlinkClick r:id="rId3"/>
              </a:rPr>
              <a:t>https://reactjs.org/docs/faq-state.html#why-doesnt-react-update-thisstate-synchronously</a:t>
            </a:r>
            <a:endParaRPr i="1" sz="900">
              <a:solidFill>
                <a:srgbClr val="FFFFFF"/>
              </a:solidFill>
            </a:endParaRPr>
          </a:p>
        </p:txBody>
      </p:sp>
      <p:pic>
        <p:nvPicPr>
          <p:cNvPr id="215" name="Google Shape;215;p39"/>
          <p:cNvPicPr preferRelativeResize="0"/>
          <p:nvPr/>
        </p:nvPicPr>
        <p:blipFill rotWithShape="1">
          <a:blip r:embed="rId4">
            <a:alphaModFix/>
          </a:blip>
          <a:srcRect b="10708" l="39671" r="20481" t="77720"/>
          <a:stretch/>
        </p:blipFill>
        <p:spPr>
          <a:xfrm>
            <a:off x="648500" y="1106575"/>
            <a:ext cx="5019775" cy="911124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9"/>
          <p:cNvSpPr txBox="1"/>
          <p:nvPr/>
        </p:nvSpPr>
        <p:spPr>
          <a:xfrm>
            <a:off x="586300" y="559675"/>
            <a:ext cx="1421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C6255A"/>
                </a:solidFill>
                <a:latin typeface="Fira Code"/>
                <a:ea typeface="Fira Code"/>
                <a:cs typeface="Fira Code"/>
                <a:sym typeface="Fira Code"/>
              </a:rPr>
              <a:t>ERRADO</a:t>
            </a:r>
            <a:r>
              <a:rPr b="1" lang="pt-BR" sz="1800">
                <a:solidFill>
                  <a:srgbClr val="C6255A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/>
          </a:p>
        </p:txBody>
      </p:sp>
      <p:sp>
        <p:nvSpPr>
          <p:cNvPr id="217" name="Google Shape;217;p39"/>
          <p:cNvSpPr txBox="1"/>
          <p:nvPr/>
        </p:nvSpPr>
        <p:spPr>
          <a:xfrm>
            <a:off x="648500" y="2391025"/>
            <a:ext cx="14214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1800">
                <a:solidFill>
                  <a:srgbClr val="C6255A"/>
                </a:solidFill>
                <a:latin typeface="Fira Code"/>
                <a:ea typeface="Fira Code"/>
                <a:cs typeface="Fira Code"/>
                <a:sym typeface="Fira Code"/>
              </a:rPr>
              <a:t>CERTO</a:t>
            </a:r>
            <a:r>
              <a:rPr b="1" lang="pt-BR" sz="1800">
                <a:solidFill>
                  <a:srgbClr val="C6255A"/>
                </a:solidFill>
                <a:latin typeface="Fira Code"/>
                <a:ea typeface="Fira Code"/>
                <a:cs typeface="Fira Code"/>
                <a:sym typeface="Fira Code"/>
              </a:rPr>
              <a:t>:</a:t>
            </a:r>
            <a:endParaRPr/>
          </a:p>
        </p:txBody>
      </p:sp>
      <p:pic>
        <p:nvPicPr>
          <p:cNvPr id="218" name="Google Shape;218;p39"/>
          <p:cNvPicPr preferRelativeResize="0"/>
          <p:nvPr/>
        </p:nvPicPr>
        <p:blipFill rotWithShape="1">
          <a:blip r:embed="rId5">
            <a:alphaModFix/>
          </a:blip>
          <a:srcRect b="53175" l="39947" r="27510" t="36191"/>
          <a:stretch/>
        </p:blipFill>
        <p:spPr>
          <a:xfrm>
            <a:off x="648500" y="2937925"/>
            <a:ext cx="4850327" cy="99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Class Components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224" name="Google Shape;224;p40"/>
          <p:cNvSpPr txBox="1"/>
          <p:nvPr>
            <p:ph idx="1" type="body"/>
          </p:nvPr>
        </p:nvSpPr>
        <p:spPr>
          <a:xfrm>
            <a:off x="320250" y="1233000"/>
            <a:ext cx="7559400" cy="23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Componentes que estendem a classe Component do React.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Normalmente contém lógica, gerenciam estado e aceitam métodos do lifecycle do React.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25" name="Google Shape;225;p40"/>
          <p:cNvSpPr/>
          <p:nvPr/>
        </p:nvSpPr>
        <p:spPr>
          <a:xfrm>
            <a:off x="3473425" y="2750000"/>
            <a:ext cx="3784200" cy="479700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Ciclo de Vida</a:t>
            </a:r>
            <a:r>
              <a:rPr lang="pt-BR"/>
              <a:t>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231" name="Google Shape;231;p41"/>
          <p:cNvSpPr txBox="1"/>
          <p:nvPr>
            <p:ph idx="1" type="body"/>
          </p:nvPr>
        </p:nvSpPr>
        <p:spPr>
          <a:xfrm>
            <a:off x="311700" y="1837075"/>
            <a:ext cx="8225700" cy="165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Funções que são executadas em diferentes momentos da "vida" do componente: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232" name="Google Shape;232;p41"/>
          <p:cNvSpPr txBox="1"/>
          <p:nvPr/>
        </p:nvSpPr>
        <p:spPr>
          <a:xfrm>
            <a:off x="311700" y="4583850"/>
            <a:ext cx="759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rgbClr val="FFFFFF"/>
                </a:solidFill>
                <a:hlinkClick r:id="rId3"/>
              </a:rPr>
              <a:t>http://projects.wojtekmaj.pl/react-lifecycle-methods-diagram/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286075" y="402950"/>
            <a:ext cx="3237600" cy="19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É uma biblioteca em javascript para construir interfaces inteligentes</a:t>
            </a:r>
            <a:endParaRPr/>
          </a:p>
        </p:txBody>
      </p:sp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6850" y="1369125"/>
            <a:ext cx="5315524" cy="398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Revisão</a:t>
            </a:r>
            <a:r>
              <a:rPr lang="pt-BR"/>
              <a:t> 2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238" name="Google Shape;238;p42"/>
          <p:cNvSpPr txBox="1"/>
          <p:nvPr>
            <p:ph idx="1" type="body"/>
          </p:nvPr>
        </p:nvSpPr>
        <p:spPr>
          <a:xfrm>
            <a:off x="470825" y="2945600"/>
            <a:ext cx="82257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Quais são os métodos de lifecycle?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42"/>
          <p:cNvSpPr txBox="1"/>
          <p:nvPr/>
        </p:nvSpPr>
        <p:spPr>
          <a:xfrm>
            <a:off x="470825" y="1474650"/>
            <a:ext cx="3118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Props x State</a:t>
            </a:r>
            <a:endParaRPr/>
          </a:p>
        </p:txBody>
      </p:sp>
      <p:sp>
        <p:nvSpPr>
          <p:cNvPr id="240" name="Google Shape;240;p42"/>
          <p:cNvSpPr txBox="1"/>
          <p:nvPr/>
        </p:nvSpPr>
        <p:spPr>
          <a:xfrm>
            <a:off x="470825" y="2152375"/>
            <a:ext cx="7246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pt-BR" sz="2400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Function Component x Class Component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3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6255A"/>
                </a:solidFill>
              </a:rPr>
              <a:t>{ </a:t>
            </a:r>
            <a:r>
              <a:rPr lang="pt-BR" sz="4800"/>
              <a:t>como? </a:t>
            </a:r>
            <a:r>
              <a:rPr lang="pt-BR" sz="4800">
                <a:solidFill>
                  <a:srgbClr val="C6255A"/>
                </a:solidFill>
              </a:rPr>
              <a:t>}</a:t>
            </a:r>
            <a:endParaRPr sz="48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setup do projeto - no github</a:t>
            </a:r>
            <a:r>
              <a:rPr lang="pt-BR"/>
              <a:t>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pic>
        <p:nvPicPr>
          <p:cNvPr id="251" name="Google Shape;251;p44"/>
          <p:cNvPicPr preferRelativeResize="0"/>
          <p:nvPr/>
        </p:nvPicPr>
        <p:blipFill rotWithShape="1">
          <a:blip r:embed="rId3">
            <a:alphaModFix/>
          </a:blip>
          <a:srcRect b="62253" l="82202" r="741" t="8650"/>
          <a:stretch/>
        </p:blipFill>
        <p:spPr>
          <a:xfrm>
            <a:off x="5712050" y="1312950"/>
            <a:ext cx="1590124" cy="1695449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44"/>
          <p:cNvSpPr txBox="1"/>
          <p:nvPr>
            <p:ph idx="1" type="body"/>
          </p:nvPr>
        </p:nvSpPr>
        <p:spPr>
          <a:xfrm>
            <a:off x="311700" y="1233000"/>
            <a:ext cx="7559400" cy="23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criar um novo repositório no github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copiar o link do repositório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navegar até onde você quer criar o projeto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iniciar o repositório de git local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25BCC6"/>
                </a:solidFill>
              </a:rPr>
              <a:t>adicionar o repositório remoto </a:t>
            </a:r>
            <a:endParaRPr sz="1400">
              <a:solidFill>
                <a:srgbClr val="25BCC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25BCC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setup do projeto - no terminal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258" name="Google Shape;258;p45"/>
          <p:cNvSpPr txBox="1"/>
          <p:nvPr>
            <p:ph idx="1" type="body"/>
          </p:nvPr>
        </p:nvSpPr>
        <p:spPr>
          <a:xfrm>
            <a:off x="320250" y="1233000"/>
            <a:ext cx="7559400" cy="23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instalar </a:t>
            </a:r>
            <a:r>
              <a:rPr lang="pt-BR" sz="1400">
                <a:solidFill>
                  <a:srgbClr val="FFFF00"/>
                </a:solidFill>
              </a:rPr>
              <a:t>npm install -g create-react-app</a:t>
            </a:r>
            <a:r>
              <a:rPr lang="pt-BR" sz="1400"/>
              <a:t> 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FFFF00"/>
                </a:solidFill>
              </a:rPr>
              <a:t>npx create-react-app first-react-app</a:t>
            </a:r>
            <a:endParaRPr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/>
              <a:t>entrar na pasta first-react-app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setup do projeto - no terminal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264" name="Google Shape;264;p46"/>
          <p:cNvSpPr txBox="1"/>
          <p:nvPr>
            <p:ph idx="1" type="body"/>
          </p:nvPr>
        </p:nvSpPr>
        <p:spPr>
          <a:xfrm>
            <a:off x="320250" y="1233000"/>
            <a:ext cx="7559400" cy="287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25BCC6"/>
                </a:solidFill>
              </a:rPr>
              <a:t>adicionar o .gitignore </a:t>
            </a:r>
            <a:endParaRPr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25BCC6"/>
                </a:solidFill>
              </a:rPr>
              <a:t>colocar o node_modules no gitignore</a:t>
            </a:r>
            <a:endParaRPr sz="1400">
              <a:solidFill>
                <a:srgbClr val="25BCC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25BCC6"/>
                </a:solidFill>
              </a:rPr>
              <a:t>adicionar os arquivos </a:t>
            </a:r>
            <a:endParaRPr sz="14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25BCC6"/>
                </a:solidFill>
              </a:rPr>
              <a:t>commitar os arquivos </a:t>
            </a:r>
            <a:endParaRPr sz="1400">
              <a:solidFill>
                <a:srgbClr val="25BCC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25BCC6"/>
                </a:solidFill>
              </a:rPr>
              <a:t>mandar os arquivos do repositório local para o remoto </a:t>
            </a:r>
            <a:endParaRPr sz="1400">
              <a:solidFill>
                <a:srgbClr val="25BCC6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setup do projeto - no terminal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270" name="Google Shape;270;p47"/>
          <p:cNvSpPr txBox="1"/>
          <p:nvPr>
            <p:ph idx="1" type="body"/>
          </p:nvPr>
        </p:nvSpPr>
        <p:spPr>
          <a:xfrm>
            <a:off x="444625" y="1279200"/>
            <a:ext cx="7559400" cy="145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FFFF00"/>
                </a:solidFill>
              </a:rPr>
              <a:t>yarn start </a:t>
            </a:r>
            <a:r>
              <a:rPr lang="pt-BR">
                <a:solidFill>
                  <a:srgbClr val="25BCC6"/>
                </a:solidFill>
              </a:rPr>
              <a:t>ou </a:t>
            </a:r>
            <a:r>
              <a:rPr lang="pt-BR">
                <a:solidFill>
                  <a:srgbClr val="FFFF00"/>
                </a:solidFill>
              </a:rPr>
              <a:t>npm start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8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6255A"/>
                </a:solidFill>
              </a:rPr>
              <a:t>{ </a:t>
            </a:r>
            <a:r>
              <a:rPr lang="pt-BR" sz="4800"/>
              <a:t>thinking React </a:t>
            </a:r>
            <a:r>
              <a:rPr lang="pt-BR" sz="4800">
                <a:solidFill>
                  <a:srgbClr val="C6255A"/>
                </a:solidFill>
              </a:rPr>
              <a:t>}</a:t>
            </a:r>
            <a:endParaRPr sz="4800">
              <a:solidFill>
                <a:srgbClr val="C6255A"/>
              </a:solidFill>
            </a:endParaRPr>
          </a:p>
        </p:txBody>
      </p:sp>
      <p:sp>
        <p:nvSpPr>
          <p:cNvPr id="276" name="Google Shape;276;p48"/>
          <p:cNvSpPr txBox="1"/>
          <p:nvPr/>
        </p:nvSpPr>
        <p:spPr>
          <a:xfrm>
            <a:off x="1866000" y="3028500"/>
            <a:ext cx="54120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https://reactjs.org/docs/thinking-in-react.html</a:t>
            </a:r>
            <a:endParaRPr b="1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Começar com um mock</a:t>
            </a:r>
            <a:endParaRPr/>
          </a:p>
        </p:txBody>
      </p:sp>
      <p:sp>
        <p:nvSpPr>
          <p:cNvPr id="282" name="Google Shape;282;p49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Imagine que já temos a API em JSON e o design da tela pelo nosso designer</a:t>
            </a:r>
            <a:endParaRPr sz="1400"/>
          </a:p>
        </p:txBody>
      </p:sp>
      <p:pic>
        <p:nvPicPr>
          <p:cNvPr id="283" name="Google Shape;28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9925" y="1725175"/>
            <a:ext cx="2171700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50"/>
          <p:cNvSpPr txBox="1"/>
          <p:nvPr>
            <p:ph type="title"/>
          </p:nvPr>
        </p:nvSpPr>
        <p:spPr>
          <a:xfrm>
            <a:off x="0" y="774455"/>
            <a:ext cx="9144000" cy="61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Os dados da nossa API são assim:</a:t>
            </a:r>
            <a:endParaRPr/>
          </a:p>
        </p:txBody>
      </p:sp>
      <p:pic>
        <p:nvPicPr>
          <p:cNvPr id="289" name="Google Shape;28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04" y="1248203"/>
            <a:ext cx="8661193" cy="33413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1</a:t>
            </a:r>
            <a:r>
              <a:rPr lang="pt-BR" sz="2400"/>
              <a:t> - Divida a UI em uma hierarquia de componentes</a:t>
            </a:r>
            <a:endParaRPr sz="2400"/>
          </a:p>
        </p:txBody>
      </p:sp>
      <p:sp>
        <p:nvSpPr>
          <p:cNvPr id="295" name="Google Shape;295;p51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desenhe quadradinhos e dê nome à eles de acordo com os dados do seu JSON</a:t>
            </a:r>
            <a:endParaRPr sz="1400"/>
          </a:p>
        </p:txBody>
      </p:sp>
      <p:pic>
        <p:nvPicPr>
          <p:cNvPr id="296" name="Google Shape;29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13" y="1725175"/>
            <a:ext cx="26193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6255A"/>
                </a:solidFill>
              </a:rPr>
              <a:t>{</a:t>
            </a:r>
            <a:r>
              <a:rPr lang="pt-BR" sz="4800"/>
              <a:t>como é possível?</a:t>
            </a:r>
            <a:r>
              <a:rPr lang="pt-BR" sz="4800">
                <a:solidFill>
                  <a:srgbClr val="C6255A"/>
                </a:solidFill>
              </a:rPr>
              <a:t>}</a:t>
            </a:r>
            <a:endParaRPr sz="48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Dica:</a:t>
            </a:r>
            <a:endParaRPr sz="2400"/>
          </a:p>
        </p:txBody>
      </p:sp>
      <p:sp>
        <p:nvSpPr>
          <p:cNvPr id="302" name="Google Shape;302;p52"/>
          <p:cNvSpPr txBox="1"/>
          <p:nvPr>
            <p:ph idx="1" type="body"/>
          </p:nvPr>
        </p:nvSpPr>
        <p:spPr>
          <a:xfrm>
            <a:off x="311700" y="1152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Nomenclatura deve ser clara sobre a função do componente!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Será que esse componente vai ser reutilizado?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Nome dos componentes é escrito em PascalCase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Pensar na funcionalidade!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53"/>
          <p:cNvSpPr txBox="1"/>
          <p:nvPr>
            <p:ph idx="1" type="body"/>
          </p:nvPr>
        </p:nvSpPr>
        <p:spPr>
          <a:xfrm>
            <a:off x="311700" y="6227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Temos 5 componentes no nosso App</a:t>
            </a:r>
            <a:endParaRPr sz="1400"/>
          </a:p>
        </p:txBody>
      </p:sp>
      <p:pic>
        <p:nvPicPr>
          <p:cNvPr id="308" name="Google Shape;30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963" y="1443225"/>
            <a:ext cx="2619375" cy="30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53"/>
          <p:cNvSpPr txBox="1"/>
          <p:nvPr>
            <p:ph idx="1" type="body"/>
          </p:nvPr>
        </p:nvSpPr>
        <p:spPr>
          <a:xfrm>
            <a:off x="3302100" y="1443225"/>
            <a:ext cx="5378700" cy="303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solidFill>
                  <a:srgbClr val="FFFF00"/>
                </a:solidFill>
              </a:rPr>
              <a:t>FilterableProductTable (laranja):</a:t>
            </a:r>
            <a:r>
              <a:rPr lang="pt-BR" sz="1400"/>
              <a:t> Contém a totalidade da tela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solidFill>
                  <a:srgbClr val="FFFF00"/>
                </a:solidFill>
              </a:rPr>
              <a:t>SearchBar (azul):</a:t>
            </a:r>
            <a:r>
              <a:rPr lang="pt-BR" sz="1400"/>
              <a:t> Recebe os dados do usuário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solidFill>
                  <a:srgbClr val="FFFF00"/>
                </a:solidFill>
              </a:rPr>
              <a:t>ProductTable (verde)</a:t>
            </a:r>
            <a:r>
              <a:rPr lang="pt-BR" sz="1400"/>
              <a:t>: Mostra e filtra os resultados de acordo com o que for digitado no campo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solidFill>
                  <a:srgbClr val="FFFF00"/>
                </a:solidFill>
              </a:rPr>
              <a:t>ProductCategoryRow</a:t>
            </a:r>
            <a:r>
              <a:rPr lang="pt-BR" sz="1400"/>
              <a:t> </a:t>
            </a:r>
            <a:r>
              <a:rPr lang="pt-BR" sz="1400">
                <a:solidFill>
                  <a:srgbClr val="FFFF00"/>
                </a:solidFill>
              </a:rPr>
              <a:t>(turquesa):</a:t>
            </a:r>
            <a:r>
              <a:rPr lang="pt-BR" sz="1400"/>
              <a:t> Mostra o título de cada categoria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>
                <a:solidFill>
                  <a:srgbClr val="FFFF00"/>
                </a:solidFill>
              </a:rPr>
              <a:t>ProductRow</a:t>
            </a:r>
            <a:r>
              <a:rPr lang="pt-BR" sz="1400"/>
              <a:t> </a:t>
            </a:r>
            <a:r>
              <a:rPr lang="pt-BR" sz="1400">
                <a:solidFill>
                  <a:srgbClr val="FFFF00"/>
                </a:solidFill>
              </a:rPr>
              <a:t>(vermelho):</a:t>
            </a:r>
            <a:r>
              <a:rPr lang="pt-BR" sz="1400"/>
              <a:t> Mostra uma linha para cada produto</a:t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Hierarquia</a:t>
            </a:r>
            <a:endParaRPr/>
          </a:p>
        </p:txBody>
      </p:sp>
      <p:sp>
        <p:nvSpPr>
          <p:cNvPr id="315" name="Google Shape;315;p54"/>
          <p:cNvSpPr txBox="1"/>
          <p:nvPr>
            <p:ph idx="1" type="body"/>
          </p:nvPr>
        </p:nvSpPr>
        <p:spPr>
          <a:xfrm>
            <a:off x="311700" y="11044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400"/>
              <a:t>determinar a hierarquia dos componentes</a:t>
            </a:r>
            <a:endParaRPr sz="1400"/>
          </a:p>
        </p:txBody>
      </p:sp>
      <p:sp>
        <p:nvSpPr>
          <p:cNvPr id="316" name="Google Shape;316;p54"/>
          <p:cNvSpPr/>
          <p:nvPr/>
        </p:nvSpPr>
        <p:spPr>
          <a:xfrm>
            <a:off x="1046100" y="1763925"/>
            <a:ext cx="2576100" cy="3732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FilterableProductTable</a:t>
            </a:r>
            <a:endParaRPr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7" name="Google Shape;317;p54"/>
          <p:cNvSpPr/>
          <p:nvPr/>
        </p:nvSpPr>
        <p:spPr>
          <a:xfrm>
            <a:off x="1313298" y="2305800"/>
            <a:ext cx="1182900" cy="315600"/>
          </a:xfrm>
          <a:prstGeom prst="rect">
            <a:avLst/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SearchBar</a:t>
            </a:r>
            <a:endParaRPr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8" name="Google Shape;318;p54"/>
          <p:cNvSpPr/>
          <p:nvPr/>
        </p:nvSpPr>
        <p:spPr>
          <a:xfrm>
            <a:off x="1313299" y="2727875"/>
            <a:ext cx="1485000" cy="315600"/>
          </a:xfrm>
          <a:prstGeom prst="rect">
            <a:avLst/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ProductTable</a:t>
            </a:r>
            <a:endParaRPr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19" name="Google Shape;319;p54"/>
          <p:cNvSpPr/>
          <p:nvPr/>
        </p:nvSpPr>
        <p:spPr>
          <a:xfrm>
            <a:off x="1677901" y="3252575"/>
            <a:ext cx="2133000" cy="3156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ProductCategoryRow</a:t>
            </a:r>
            <a:endParaRPr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20" name="Google Shape;320;p54"/>
          <p:cNvSpPr/>
          <p:nvPr/>
        </p:nvSpPr>
        <p:spPr>
          <a:xfrm>
            <a:off x="1677901" y="3710750"/>
            <a:ext cx="1312500" cy="315600"/>
          </a:xfrm>
          <a:prstGeom prst="snip1Rect">
            <a:avLst>
              <a:gd fmla="val 16667" name="adj"/>
            </a:avLst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rPr>
              <a:t>ProductRow</a:t>
            </a:r>
            <a:endParaRPr b="1">
              <a:solidFill>
                <a:schemeClr val="lt1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2 - Construa uma versão estática em React</a:t>
            </a:r>
            <a:endParaRPr sz="2400"/>
          </a:p>
        </p:txBody>
      </p:sp>
      <p:sp>
        <p:nvSpPr>
          <p:cNvPr id="326" name="Google Shape;326;p55"/>
          <p:cNvSpPr txBox="1"/>
          <p:nvPr>
            <p:ph idx="1" type="body"/>
          </p:nvPr>
        </p:nvSpPr>
        <p:spPr>
          <a:xfrm>
            <a:off x="311700" y="1152475"/>
            <a:ext cx="8571600" cy="378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55A"/>
                </a:solidFill>
              </a:rPr>
              <a:t>Dicas:</a:t>
            </a:r>
            <a:r>
              <a:rPr lang="pt-BR" sz="1800"/>
              <a:t>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criar um arquivo de componentes para colocar todos seus componentes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não precisa ficar bonito! Desapegue das customizações usando css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as props devem vir do componente mais "externo" e ser passada para os childrens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3</a:t>
            </a:r>
            <a:r>
              <a:rPr lang="pt-BR" sz="2400"/>
              <a:t> - Identificar o mínimo de estado (valores dinâmicos) na UI</a:t>
            </a:r>
            <a:endParaRPr sz="2400"/>
          </a:p>
        </p:txBody>
      </p:sp>
      <p:sp>
        <p:nvSpPr>
          <p:cNvPr id="332" name="Google Shape;332;p56"/>
          <p:cNvSpPr txBox="1"/>
          <p:nvPr>
            <p:ph idx="1" type="body"/>
          </p:nvPr>
        </p:nvSpPr>
        <p:spPr>
          <a:xfrm>
            <a:off x="311700" y="1304875"/>
            <a:ext cx="8520600" cy="27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Comece pensando em todas as partes de dados ou informações que temos na aplicação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650" y="1252538"/>
            <a:ext cx="21717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Google Shape;338;p57"/>
          <p:cNvSpPr/>
          <p:nvPr/>
        </p:nvSpPr>
        <p:spPr>
          <a:xfrm>
            <a:off x="1495575" y="1328625"/>
            <a:ext cx="1679100" cy="328800"/>
          </a:xfrm>
          <a:prstGeom prst="rect">
            <a:avLst/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7"/>
          <p:cNvSpPr/>
          <p:nvPr/>
        </p:nvSpPr>
        <p:spPr>
          <a:xfrm>
            <a:off x="1323000" y="1593075"/>
            <a:ext cx="680700" cy="3288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57"/>
          <p:cNvSpPr/>
          <p:nvPr/>
        </p:nvSpPr>
        <p:spPr>
          <a:xfrm>
            <a:off x="1542625" y="2148900"/>
            <a:ext cx="1323900" cy="1672200"/>
          </a:xfrm>
          <a:prstGeom prst="rect">
            <a:avLst/>
          </a:prstGeom>
          <a:noFill/>
          <a:ln cap="flat" cmpd="sng" w="19050">
            <a:solidFill>
              <a:srgbClr val="25B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1" name="Google Shape;341;p57"/>
          <p:cNvPicPr preferRelativeResize="0"/>
          <p:nvPr/>
        </p:nvPicPr>
        <p:blipFill rotWithShape="1">
          <a:blip r:embed="rId4">
            <a:alphaModFix/>
          </a:blip>
          <a:srcRect b="37770" l="37131" r="46826" t="39623"/>
          <a:stretch/>
        </p:blipFill>
        <p:spPr>
          <a:xfrm>
            <a:off x="5133625" y="1615416"/>
            <a:ext cx="2171700" cy="191265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57"/>
          <p:cNvSpPr/>
          <p:nvPr/>
        </p:nvSpPr>
        <p:spPr>
          <a:xfrm>
            <a:off x="5164425" y="2762750"/>
            <a:ext cx="1323900" cy="710700"/>
          </a:xfrm>
          <a:prstGeom prst="rect">
            <a:avLst/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Será que meu dado deveria ser um state? </a:t>
            </a:r>
            <a:endParaRPr sz="2400"/>
          </a:p>
        </p:txBody>
      </p:sp>
      <p:sp>
        <p:nvSpPr>
          <p:cNvPr id="348" name="Google Shape;348;p58"/>
          <p:cNvSpPr txBox="1"/>
          <p:nvPr>
            <p:ph idx="1" type="body"/>
          </p:nvPr>
        </p:nvSpPr>
        <p:spPr>
          <a:xfrm>
            <a:off x="311700" y="1580650"/>
            <a:ext cx="8520600" cy="28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É passado por um parent via props</a:t>
            </a:r>
            <a:r>
              <a:rPr lang="pt-BR" sz="1800"/>
              <a:t>?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Ele permanece inalterado ao longo do tempo?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Você pode calculá-lo com base em qualquer outro estado ou adereços no seu componente? </a:t>
            </a:r>
            <a:endParaRPr sz="18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650" y="1252538"/>
            <a:ext cx="21717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59"/>
          <p:cNvSpPr/>
          <p:nvPr/>
        </p:nvSpPr>
        <p:spPr>
          <a:xfrm>
            <a:off x="1495575" y="1328625"/>
            <a:ext cx="1679100" cy="328800"/>
          </a:xfrm>
          <a:prstGeom prst="rect">
            <a:avLst/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9"/>
          <p:cNvSpPr/>
          <p:nvPr/>
        </p:nvSpPr>
        <p:spPr>
          <a:xfrm>
            <a:off x="1323000" y="1593075"/>
            <a:ext cx="680700" cy="3288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9"/>
          <p:cNvSpPr/>
          <p:nvPr/>
        </p:nvSpPr>
        <p:spPr>
          <a:xfrm>
            <a:off x="1542625" y="2148900"/>
            <a:ext cx="1323900" cy="1672200"/>
          </a:xfrm>
          <a:prstGeom prst="rect">
            <a:avLst/>
          </a:prstGeom>
          <a:noFill/>
          <a:ln cap="flat" cmpd="sng" w="19050">
            <a:solidFill>
              <a:srgbClr val="25BCC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7" name="Google Shape;357;p59"/>
          <p:cNvPicPr preferRelativeResize="0"/>
          <p:nvPr/>
        </p:nvPicPr>
        <p:blipFill rotWithShape="1">
          <a:blip r:embed="rId4">
            <a:alphaModFix/>
          </a:blip>
          <a:srcRect b="37770" l="37131" r="46826" t="39623"/>
          <a:stretch/>
        </p:blipFill>
        <p:spPr>
          <a:xfrm>
            <a:off x="5133625" y="1615416"/>
            <a:ext cx="2171700" cy="1912657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9"/>
          <p:cNvSpPr/>
          <p:nvPr/>
        </p:nvSpPr>
        <p:spPr>
          <a:xfrm>
            <a:off x="5164425" y="2762750"/>
            <a:ext cx="1323900" cy="710700"/>
          </a:xfrm>
          <a:prstGeom prst="rect">
            <a:avLst/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usar </a:t>
            </a:r>
            <a:r>
              <a:rPr lang="pt-BR">
                <a:solidFill>
                  <a:srgbClr val="FFFF00"/>
                </a:solidFill>
              </a:rPr>
              <a:t>state</a:t>
            </a:r>
            <a:r>
              <a:rPr lang="pt-BR"/>
              <a:t> para gerenciar</a:t>
            </a:r>
            <a:endParaRPr/>
          </a:p>
        </p:txBody>
      </p:sp>
      <p:sp>
        <p:nvSpPr>
          <p:cNvPr id="364" name="Google Shape;364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texto que o usuário digitou na busca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o valor do checkbox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800"/>
              <a:t>Dica: usar estado somente quando necessário!</a:t>
            </a:r>
            <a:endParaRPr sz="18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4 - Identificar onde o seu estado deve ficar</a:t>
            </a:r>
            <a:endParaRPr sz="2400"/>
          </a:p>
        </p:txBody>
      </p:sp>
      <p:sp>
        <p:nvSpPr>
          <p:cNvPr id="370" name="Google Shape;370;p61"/>
          <p:cNvSpPr txBox="1"/>
          <p:nvPr>
            <p:ph idx="1" type="body"/>
          </p:nvPr>
        </p:nvSpPr>
        <p:spPr>
          <a:xfrm>
            <a:off x="311700" y="1580650"/>
            <a:ext cx="8520600" cy="28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Encontrar quais componentes renderizam com base nesse state</a:t>
            </a:r>
            <a:r>
              <a:rPr lang="pt-BR" sz="1800"/>
              <a:t> 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Qual componente tem esses componentes como children e também faz uso desse state?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pt-BR" sz="1800"/>
              <a:t>Vale a pena criar um componente para guardar meu estado?</a:t>
            </a:r>
            <a:endParaRPr sz="1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286075" y="402950"/>
            <a:ext cx="32376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Criar Componentes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78" name="Google Shape;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675" y="1707000"/>
            <a:ext cx="5315525" cy="30003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5" name="Google Shape;375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9650" y="1252538"/>
            <a:ext cx="2171700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76" name="Google Shape;376;p62"/>
          <p:cNvSpPr/>
          <p:nvPr/>
        </p:nvSpPr>
        <p:spPr>
          <a:xfrm>
            <a:off x="1495575" y="1328625"/>
            <a:ext cx="1679100" cy="328800"/>
          </a:xfrm>
          <a:prstGeom prst="rect">
            <a:avLst/>
          </a:prstGeom>
          <a:noFill/>
          <a:ln cap="flat" cmpd="sng" w="19050">
            <a:solidFill>
              <a:srgbClr val="C6255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p62"/>
          <p:cNvSpPr/>
          <p:nvPr/>
        </p:nvSpPr>
        <p:spPr>
          <a:xfrm>
            <a:off x="1323000" y="1593075"/>
            <a:ext cx="680700" cy="3288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8" name="Google Shape;37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88" y="1052525"/>
            <a:ext cx="2619375" cy="3038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adicionar </a:t>
            </a:r>
            <a:r>
              <a:rPr lang="pt-BR" sz="2400">
                <a:solidFill>
                  <a:srgbClr val="FFFF00"/>
                </a:solidFill>
              </a:rPr>
              <a:t>state</a:t>
            </a:r>
            <a:r>
              <a:rPr lang="pt-BR" sz="2400"/>
              <a:t> na aplicação</a:t>
            </a:r>
            <a:endParaRPr sz="2400"/>
          </a:p>
        </p:txBody>
      </p:sp>
      <p:sp>
        <p:nvSpPr>
          <p:cNvPr id="384" name="Google Shape;384;p63"/>
          <p:cNvSpPr txBox="1"/>
          <p:nvPr>
            <p:ph idx="1" type="body"/>
          </p:nvPr>
        </p:nvSpPr>
        <p:spPr>
          <a:xfrm>
            <a:off x="311700" y="1181500"/>
            <a:ext cx="8520600" cy="312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adicione</a:t>
            </a:r>
            <a:r>
              <a:rPr lang="pt-BR" sz="1800"/>
              <a:t> o estado inicial da aplicação na FilterableProductsTable e passe as variáveis do estado como props para os componentes que precisam delas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Dicas: o estado inicial é um objeto que fica dentro do construtor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não importa se a informação vem do state, para o componente que está recebendo ela é uma prop!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type="title"/>
          </p:nvPr>
        </p:nvSpPr>
        <p:spPr>
          <a:xfrm>
            <a:off x="641400" y="2058600"/>
            <a:ext cx="78612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acontece se dermos um refresh na página?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type="title"/>
          </p:nvPr>
        </p:nvSpPr>
        <p:spPr>
          <a:xfrm>
            <a:off x="641400" y="2058600"/>
            <a:ext cx="7861200" cy="10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acontece se mudarmos o valor inicial do filtro para "ball"?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6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/>
              <a:t>5</a:t>
            </a:r>
            <a:r>
              <a:rPr lang="pt-BR" sz="2400"/>
              <a:t> - Inverter o fluxo de dados </a:t>
            </a:r>
            <a:endParaRPr sz="2400"/>
          </a:p>
        </p:txBody>
      </p:sp>
      <p:sp>
        <p:nvSpPr>
          <p:cNvPr id="400" name="Google Shape;400;p66"/>
          <p:cNvSpPr txBox="1"/>
          <p:nvPr>
            <p:ph idx="1" type="body"/>
          </p:nvPr>
        </p:nvSpPr>
        <p:spPr>
          <a:xfrm>
            <a:off x="311700" y="1580650"/>
            <a:ext cx="8520600" cy="28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porque o React ignora o texto que estamos digitando na busca?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Para fazer com que a informação chegue do input na </a:t>
            </a:r>
            <a:r>
              <a:rPr lang="pt-BR" sz="1800">
                <a:solidFill>
                  <a:srgbClr val="FFFF00"/>
                </a:solidFill>
              </a:rPr>
              <a:t>FilterableProductTable </a:t>
            </a:r>
            <a:r>
              <a:rPr lang="pt-BR" sz="1800">
                <a:solidFill>
                  <a:srgbClr val="25BCC6"/>
                </a:solidFill>
              </a:rPr>
              <a:t>e altere seu estado precisamos usar callbacks</a:t>
            </a:r>
            <a:endParaRPr sz="1800">
              <a:solidFill>
                <a:srgbClr val="25BCC6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bora praticar</a:t>
            </a:r>
            <a:endParaRPr/>
          </a:p>
        </p:txBody>
      </p:sp>
      <p:sp>
        <p:nvSpPr>
          <p:cNvPr id="406" name="Google Shape;406;p6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identificar quais componentes poderiam ser funções e transformá-los em functional components.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customizar a aplicação, agora é hora de deixar bonito!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praticar identificar os componentes dos sites  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8"/>
          <p:cNvPicPr preferRelativeResize="0"/>
          <p:nvPr/>
        </p:nvPicPr>
        <p:blipFill rotWithShape="1">
          <a:blip r:embed="rId3">
            <a:alphaModFix/>
          </a:blip>
          <a:srcRect b="0" l="0" r="0" t="8784"/>
          <a:stretch/>
        </p:blipFill>
        <p:spPr>
          <a:xfrm>
            <a:off x="701037" y="364925"/>
            <a:ext cx="7741926" cy="4413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69"/>
          <p:cNvPicPr preferRelativeResize="0"/>
          <p:nvPr/>
        </p:nvPicPr>
        <p:blipFill rotWithShape="1">
          <a:blip r:embed="rId3">
            <a:alphaModFix/>
          </a:blip>
          <a:srcRect b="2172" l="0" r="0" t="8788"/>
          <a:stretch/>
        </p:blipFill>
        <p:spPr>
          <a:xfrm>
            <a:off x="701025" y="461925"/>
            <a:ext cx="7741926" cy="430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1" name="Google Shape;421;p70"/>
          <p:cNvPicPr preferRelativeResize="0"/>
          <p:nvPr/>
        </p:nvPicPr>
        <p:blipFill rotWithShape="1">
          <a:blip r:embed="rId3">
            <a:alphaModFix/>
          </a:blip>
          <a:srcRect b="0" l="0" r="0" t="8416"/>
          <a:stretch/>
        </p:blipFill>
        <p:spPr>
          <a:xfrm>
            <a:off x="701037" y="356025"/>
            <a:ext cx="7741926" cy="4431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referências</a:t>
            </a:r>
            <a:endParaRPr/>
          </a:p>
        </p:txBody>
      </p:sp>
      <p:sp>
        <p:nvSpPr>
          <p:cNvPr id="427" name="Google Shape;427;p7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https://medium.com/@Zwenza/functional-vs-class-components-in-react-231e3fbd7108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0"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https://codepen.io/gaearon/pen/BwWzwm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pt-BR" sz="11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https://reactjs.org/docs/thinking-in-react.html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5367375" y="385175"/>
            <a:ext cx="32376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Gerenciar dados e estados</a:t>
            </a:r>
            <a:endParaRPr sz="1800"/>
          </a:p>
        </p:txBody>
      </p:sp>
      <p:pic>
        <p:nvPicPr>
          <p:cNvPr id="84" name="Google Shape;8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65900" y="1484925"/>
            <a:ext cx="5315527" cy="35445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286075" y="402950"/>
            <a:ext cx="3237600" cy="25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Utilizar os conhecimentos para desenvolvimento mobile com React Native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9225" y="1387175"/>
            <a:ext cx="5315524" cy="3986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6255A"/>
                </a:solidFill>
              </a:rPr>
              <a:t>{</a:t>
            </a:r>
            <a:r>
              <a:rPr lang="pt-BR" sz="4800"/>
              <a:t>primeiros passos</a:t>
            </a:r>
            <a:r>
              <a:rPr lang="pt-BR" sz="4800">
                <a:solidFill>
                  <a:srgbClr val="C6255A"/>
                </a:solidFill>
              </a:rPr>
              <a:t>}</a:t>
            </a:r>
            <a:endParaRPr sz="48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C6255A"/>
                </a:solidFill>
              </a:rPr>
              <a:t>{ </a:t>
            </a:r>
            <a:r>
              <a:rPr lang="pt-BR"/>
              <a:t>DOM</a:t>
            </a:r>
            <a:r>
              <a:rPr lang="pt-BR"/>
              <a:t> </a:t>
            </a:r>
            <a:r>
              <a:rPr lang="pt-BR">
                <a:solidFill>
                  <a:srgbClr val="C6255A"/>
                </a:solidFill>
              </a:rPr>
              <a:t>}</a:t>
            </a:r>
            <a:endParaRPr>
              <a:solidFill>
                <a:srgbClr val="C6255A"/>
              </a:solidFill>
            </a:endParaRPr>
          </a:p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11700" y="1945825"/>
            <a:ext cx="7950000" cy="14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Document Object Model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